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330" r:id="rId4"/>
    <p:sldId id="331" r:id="rId5"/>
    <p:sldId id="332" r:id="rId6"/>
    <p:sldId id="288" r:id="rId7"/>
    <p:sldId id="289" r:id="rId8"/>
    <p:sldId id="333" r:id="rId9"/>
    <p:sldId id="284" r:id="rId10"/>
    <p:sldId id="291" r:id="rId11"/>
    <p:sldId id="297" r:id="rId12"/>
    <p:sldId id="298" r:id="rId13"/>
    <p:sldId id="364" r:id="rId14"/>
    <p:sldId id="302" r:id="rId15"/>
    <p:sldId id="303" r:id="rId16"/>
    <p:sldId id="265" r:id="rId17"/>
    <p:sldId id="355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DFF"/>
    <a:srgbClr val="12B19F"/>
    <a:srgbClr val="A4F6EC"/>
    <a:srgbClr val="27A98C"/>
    <a:srgbClr val="FF9BDC"/>
    <a:srgbClr val="3C4856"/>
    <a:srgbClr val="B55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6" y="77"/>
      </p:cViewPr>
      <p:guideLst>
        <p:guide orient="horz" pos="2148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5f28a3s1635af"/>
          <p:cNvPicPr>
            <a:picLocks noChangeAspect="1"/>
          </p:cNvPicPr>
          <p:nvPr userDrawn="1"/>
        </p:nvPicPr>
        <p:blipFill>
          <a:blip r:embed="rId2"/>
          <a:srcRect l="4912" r="6204"/>
          <a:stretch>
            <a:fillRect/>
          </a:stretch>
        </p:blipFill>
        <p:spPr>
          <a:xfrm flipH="1">
            <a:off x="635" y="0"/>
            <a:ext cx="1219136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9" h="10800">
                <a:moveTo>
                  <a:pt x="0" y="0"/>
                </a:moveTo>
                <a:lnTo>
                  <a:pt x="19199" y="0"/>
                </a:lnTo>
                <a:lnTo>
                  <a:pt x="19199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2E7B-8B71-4CD6-A5D0-1ABF7B6AE47B}" type="datetimeFigureOut">
              <a:rPr lang="zh-CN" altLang="en-US" smtClean="0"/>
              <a:t>2026/11/2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B871-602A-4EF6-81A9-833221C54AB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0" y="0"/>
            <a:ext cx="10435771" cy="6858000"/>
          </a:xfrm>
          <a:prstGeom prst="rect">
            <a:avLst/>
          </a:prstGeom>
          <a:blipFill dpi="0" rotWithShape="1">
            <a:blip r:embed="rId1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4.xml"/><Relationship Id="rId7" Type="http://schemas.openxmlformats.org/officeDocument/2006/relationships/image" Target="../media/image2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4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4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42.png"/><Relationship Id="rId5" Type="http://schemas.openxmlformats.org/officeDocument/2006/relationships/tags" Target="../tags/tag12.xml"/><Relationship Id="rId10" Type="http://schemas.openxmlformats.org/officeDocument/2006/relationships/image" Target="../media/image41.png"/><Relationship Id="rId4" Type="http://schemas.openxmlformats.org/officeDocument/2006/relationships/tags" Target="../tags/tag11.xml"/><Relationship Id="rId9" Type="http://schemas.openxmlformats.org/officeDocument/2006/relationships/image" Target="../media/image40.jpe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5f28a31635a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2" descr="D:\LOGO完整200-65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55" y="5661719"/>
            <a:ext cx="3254375" cy="105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6"/>
          <p:cNvSpPr txBox="1"/>
          <p:nvPr/>
        </p:nvSpPr>
        <p:spPr>
          <a:xfrm>
            <a:off x="607345" y="1674879"/>
            <a:ext cx="6982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智慧树平台共享课导学</a:t>
            </a:r>
          </a:p>
        </p:txBody>
      </p:sp>
      <p:sp>
        <p:nvSpPr>
          <p:cNvPr id="15" name="文本框 8"/>
          <p:cNvSpPr txBox="1"/>
          <p:nvPr/>
        </p:nvSpPr>
        <p:spPr>
          <a:xfrm>
            <a:off x="653275" y="2586933"/>
            <a:ext cx="2450652" cy="584775"/>
          </a:xfrm>
          <a:prstGeom prst="rect">
            <a:avLst/>
          </a:prstGeom>
          <a:solidFill>
            <a:srgbClr val="12B19F"/>
          </a:solidFill>
        </p:spPr>
        <p:txBody>
          <a:bodyPr wrap="square" rtlCol="0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学生端讲解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14"/>
          <p:cNvSpPr/>
          <p:nvPr/>
        </p:nvSpPr>
        <p:spPr>
          <a:xfrm>
            <a:off x="-9065" y="1698112"/>
            <a:ext cx="10986402" cy="3429802"/>
          </a:xfrm>
          <a:custGeom>
            <a:avLst/>
            <a:gdLst>
              <a:gd name="connsiteX0" fmla="*/ 0 w 10986402"/>
              <a:gd name="connsiteY0" fmla="*/ 0 h 2761782"/>
              <a:gd name="connsiteX1" fmla="*/ 10986402 w 10986402"/>
              <a:gd name="connsiteY1" fmla="*/ 0 h 2761782"/>
              <a:gd name="connsiteX2" fmla="*/ 10295957 w 10986402"/>
              <a:gd name="connsiteY2" fmla="*/ 2761782 h 2761782"/>
              <a:gd name="connsiteX3" fmla="*/ 0 w 10986402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6402" h="2761782">
                <a:moveTo>
                  <a:pt x="0" y="0"/>
                </a:moveTo>
                <a:lnTo>
                  <a:pt x="10986402" y="0"/>
                </a:lnTo>
                <a:lnTo>
                  <a:pt x="10295957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15"/>
          <p:cNvSpPr/>
          <p:nvPr/>
        </p:nvSpPr>
        <p:spPr>
          <a:xfrm>
            <a:off x="10464800" y="1698112"/>
            <a:ext cx="1727200" cy="3429802"/>
          </a:xfrm>
          <a:custGeom>
            <a:avLst/>
            <a:gdLst>
              <a:gd name="connsiteX0" fmla="*/ 690446 w 1727200"/>
              <a:gd name="connsiteY0" fmla="*/ 0 h 2761782"/>
              <a:gd name="connsiteX1" fmla="*/ 1727200 w 1727200"/>
              <a:gd name="connsiteY1" fmla="*/ 0 h 2761782"/>
              <a:gd name="connsiteX2" fmla="*/ 1727200 w 1727200"/>
              <a:gd name="connsiteY2" fmla="*/ 2761782 h 2761782"/>
              <a:gd name="connsiteX3" fmla="*/ 0 w 1727200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200" h="2761782">
                <a:moveTo>
                  <a:pt x="690446" y="0"/>
                </a:moveTo>
                <a:lnTo>
                  <a:pt x="1727200" y="0"/>
                </a:lnTo>
                <a:lnTo>
                  <a:pt x="1727200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12B19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</a:p>
        </p:txBody>
      </p:sp>
      <p:sp>
        <p:nvSpPr>
          <p:cNvPr id="13" name="KSO_GN1"/>
          <p:cNvSpPr txBox="1">
            <a:spLocks noChangeArrowheads="1"/>
          </p:cNvSpPr>
          <p:nvPr/>
        </p:nvSpPr>
        <p:spPr bwMode="auto">
          <a:xfrm>
            <a:off x="5658078" y="2607851"/>
            <a:ext cx="3159634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知到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APP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721" y="1771757"/>
            <a:ext cx="2809098" cy="3356158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2" name="文本框 1"/>
          <p:cNvSpPr txBox="1"/>
          <p:nvPr/>
        </p:nvSpPr>
        <p:spPr>
          <a:xfrm>
            <a:off x="5974662" y="3471148"/>
            <a:ext cx="2842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</a:rPr>
              <a:t>用手机随时学习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  <p:sp>
        <p:nvSpPr>
          <p:cNvPr id="9" name="矩形 8"/>
          <p:cNvSpPr/>
          <p:nvPr/>
        </p:nvSpPr>
        <p:spPr>
          <a:xfrm>
            <a:off x="688975" y="1163320"/>
            <a:ext cx="10814685" cy="14566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之前未登录过的同学</a:t>
            </a:r>
          </a:p>
          <a:p>
            <a:pPr>
              <a:lnSpc>
                <a:spcPct val="100000"/>
              </a:lnSpc>
            </a:pP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登录，输入自己的学校、大学学号及初始密码</a:t>
            </a:r>
            <a:r>
              <a:rPr lang="en-US" altLang="zh-CN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@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（首字母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为大写。如：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Zhihuishu@220908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。如学号不足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位，则为全部学号），验证姓名最后一个字、绑定手机号后，会弹出课程确认的界面，点击确认即可（如弹出姓名与本人姓名不一致请及时反馈老师或联系在线客服反馈。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（注意：首次登录请务必选择学号登录）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 descr="APP登录界面 - 学号登录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2783840"/>
            <a:ext cx="1565910" cy="3394075"/>
          </a:xfrm>
          <a:prstGeom prst="rect">
            <a:avLst/>
          </a:prstGeom>
        </p:spPr>
      </p:pic>
      <p:pic>
        <p:nvPicPr>
          <p:cNvPr id="4" name="图片 3" descr="APP学号登录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410" y="2783840"/>
            <a:ext cx="1577975" cy="3421380"/>
          </a:xfrm>
          <a:prstGeom prst="rect">
            <a:avLst/>
          </a:prstGeom>
        </p:spPr>
      </p:pic>
      <p:pic>
        <p:nvPicPr>
          <p:cNvPr id="6" name="图片 5" descr="APP真实姓名验证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435" y="2783840"/>
            <a:ext cx="1657985" cy="3594100"/>
          </a:xfrm>
          <a:prstGeom prst="rect">
            <a:avLst/>
          </a:prstGeom>
        </p:spPr>
      </p:pic>
      <p:pic>
        <p:nvPicPr>
          <p:cNvPr id="21" name="图片 20" descr="APP绑定手机号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7520" y="2783840"/>
            <a:ext cx="1659890" cy="3600450"/>
          </a:xfrm>
          <a:prstGeom prst="rect">
            <a:avLst/>
          </a:prstGeom>
        </p:spPr>
      </p:pic>
      <p:pic>
        <p:nvPicPr>
          <p:cNvPr id="22" name="图片 21" descr="APP课程确认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6495" y="2620010"/>
            <a:ext cx="1753870" cy="3801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  <p:sp>
        <p:nvSpPr>
          <p:cNvPr id="9" name="矩形 8"/>
          <p:cNvSpPr/>
          <p:nvPr/>
        </p:nvSpPr>
        <p:spPr>
          <a:xfrm>
            <a:off x="688727" y="1328555"/>
            <a:ext cx="1081454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buClrTx/>
              <a:buSzTx/>
              <a:buFontTx/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新生—手机号已注册未认证的同学</a:t>
            </a:r>
          </a:p>
          <a:p>
            <a:pPr>
              <a:spcAft>
                <a:spcPts val="0"/>
              </a:spcAft>
            </a:pP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如果新生在学号登录前已先用手机号注册了一个账户，再用学号登录绑定手机号时，系统会提示手机号被占用，则为被自己的手机号账号占用。此时，只需用手机号注册的账户先登录，再进行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身份认证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，即可看到弹出的课程。</a:t>
            </a:r>
            <a:endParaRPr lang="zh-CN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 descr="APP登录界面 - 手机号登录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65" y="2606675"/>
            <a:ext cx="1762760" cy="3821430"/>
          </a:xfrm>
          <a:prstGeom prst="rect">
            <a:avLst/>
          </a:prstGeom>
        </p:spPr>
      </p:pic>
      <p:pic>
        <p:nvPicPr>
          <p:cNvPr id="6" name="图片 5" descr="APP手机号登录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6625" y="2647315"/>
            <a:ext cx="1745615" cy="3794125"/>
          </a:xfrm>
          <a:prstGeom prst="rect">
            <a:avLst/>
          </a:prstGeom>
        </p:spPr>
      </p:pic>
      <p:pic>
        <p:nvPicPr>
          <p:cNvPr id="8" name="图片 7" descr="APP在校学生身份验证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3065" y="2587625"/>
            <a:ext cx="1753870" cy="38131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8445" y="2633980"/>
            <a:ext cx="1816735" cy="37909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300" y="2620010"/>
            <a:ext cx="2012950" cy="3794125"/>
          </a:xfrm>
          <a:prstGeom prst="rect">
            <a:avLst/>
          </a:prstGeom>
        </p:spPr>
      </p:pic>
      <p:pic>
        <p:nvPicPr>
          <p:cNvPr id="22" name="图片 21" descr="APP课程确认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0115" y="2620010"/>
            <a:ext cx="1753870" cy="380174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  <p:sp>
        <p:nvSpPr>
          <p:cNvPr id="2" name="矩形 1"/>
          <p:cNvSpPr/>
          <p:nvPr/>
        </p:nvSpPr>
        <p:spPr>
          <a:xfrm>
            <a:off x="598805" y="1272540"/>
            <a:ext cx="109728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老生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之前使用过智慧树的同学</a:t>
            </a:r>
            <a:endParaRPr lang="en-US" altLang="zh-CN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学校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手机号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。如果忘记了原来的密码，在未更换手机号的情况下，点击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【忘记密码】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绑定的手机号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重设密码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如不再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使用平台上原绑定的手机号码，已登录状态下头像进去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【个人资料】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【手机】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信息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进行更换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手机号（前提是新手机号未曾注册过），如不成功，可联系在线客服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转人工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处理。</a:t>
            </a:r>
          </a:p>
        </p:txBody>
      </p:sp>
      <p:pic>
        <p:nvPicPr>
          <p:cNvPr id="4" name="图片 3" descr="APP手机号登录 - 忘记密码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635" y="2840990"/>
            <a:ext cx="1631315" cy="354520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40990"/>
            <a:ext cx="1673860" cy="3559175"/>
          </a:xfrm>
          <a:prstGeom prst="rect">
            <a:avLst/>
          </a:prstGeom>
        </p:spPr>
      </p:pic>
      <p:pic>
        <p:nvPicPr>
          <p:cNvPr id="14" name="图片 13" descr="APP个人资料页面 - 手机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300" y="2819400"/>
            <a:ext cx="1645285" cy="3566795"/>
          </a:xfrm>
          <a:prstGeom prst="rect">
            <a:avLst/>
          </a:prstGeom>
        </p:spPr>
      </p:pic>
      <p:pic>
        <p:nvPicPr>
          <p:cNvPr id="16" name="图片 15" descr="APP更换手机号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4295" y="2819400"/>
            <a:ext cx="1663065" cy="3604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修改认证信息</a:t>
            </a:r>
          </a:p>
        </p:txBody>
      </p:sp>
      <p:sp>
        <p:nvSpPr>
          <p:cNvPr id="19" name="矩形 18"/>
          <p:cNvSpPr/>
          <p:nvPr/>
        </p:nvSpPr>
        <p:spPr>
          <a:xfrm>
            <a:off x="1463426" y="1643260"/>
            <a:ext cx="905051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若需要修改自己的认证信息，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【个人资料】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【修改认证信息】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项，即可进入修改页面。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850" y="2379345"/>
            <a:ext cx="1715770" cy="3648710"/>
          </a:xfrm>
          <a:prstGeom prst="rect">
            <a:avLst/>
          </a:prstGeom>
        </p:spPr>
      </p:pic>
      <p:pic>
        <p:nvPicPr>
          <p:cNvPr id="6" name="图片 5" descr="APP个人资料页面 - 修改认证信息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570" y="2369185"/>
            <a:ext cx="1687195" cy="3659505"/>
          </a:xfrm>
          <a:prstGeom prst="rect">
            <a:avLst/>
          </a:prstGeom>
        </p:spPr>
      </p:pic>
      <p:pic>
        <p:nvPicPr>
          <p:cNvPr id="8" name="图片 7" descr="APP认证信息修改 - 身份验证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465" y="2369185"/>
            <a:ext cx="1687830" cy="3660140"/>
          </a:xfrm>
          <a:prstGeom prst="rect">
            <a:avLst/>
          </a:prstGeom>
        </p:spPr>
      </p:pic>
      <p:pic>
        <p:nvPicPr>
          <p:cNvPr id="9" name="图片 8" descr="APP认证信息修改 - 信息修改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0805" y="2288540"/>
            <a:ext cx="1724660" cy="3740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学习通知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396605" y="3023870"/>
            <a:ext cx="279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【学习通知】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中会有课程重要信息的推送，请各位同学一定要认真留意。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、APP端消息中心入口在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【对话】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【平台通知】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栏目内；PC端【消息中心】在学堂和课程页面顶部的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中。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177540" y="2863850"/>
            <a:ext cx="4792345" cy="205613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177540" y="1590675"/>
            <a:ext cx="4038600" cy="5270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178810" y="2117725"/>
            <a:ext cx="6283960" cy="74612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760" y="1590675"/>
            <a:ext cx="2171700" cy="42576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课程提醒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150860" y="2564765"/>
            <a:ext cx="279400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中会有课程重要信息的推送，请各位同学通过公众号绑定账号后认真留意信息。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、点击课程卡片进入课程主界面，在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栏目按提示关注公众号、绑定好智慧树账号后会收到相应课程提醒消息。</a:t>
            </a: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9270" y="1590675"/>
            <a:ext cx="2316480" cy="43821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60" y="1560830"/>
            <a:ext cx="2236470" cy="44119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5750" y="1590675"/>
            <a:ext cx="2818130" cy="425958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</a:p>
        </p:txBody>
      </p:sp>
      <p:sp>
        <p:nvSpPr>
          <p:cNvPr id="14" name="矩形 13"/>
          <p:cNvSpPr/>
          <p:nvPr/>
        </p:nvSpPr>
        <p:spPr>
          <a:xfrm>
            <a:off x="5132397" y="2351131"/>
            <a:ext cx="5335571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、打开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后，点击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即可看到已选择的课程，点击图片即可开始学习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</a:p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、注意：学习时，请关注角标为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智慧课程—全国共享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智慧慕课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，角标为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兴趣课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或是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公开课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的是同学们自己在知到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里选择的，这个课看完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没有分数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！要学习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智慧课程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共享课！智慧慕课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全国共享！</a:t>
            </a: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530" y="1262380"/>
            <a:ext cx="2480945" cy="48945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</a:p>
        </p:txBody>
      </p:sp>
      <p:sp>
        <p:nvSpPr>
          <p:cNvPr id="6" name="矩形 5"/>
          <p:cNvSpPr/>
          <p:nvPr/>
        </p:nvSpPr>
        <p:spPr>
          <a:xfrm>
            <a:off x="6851015" y="1882140"/>
            <a:ext cx="4630420" cy="372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</a:pP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en-US" altLang="zh-CN" sz="2000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、请大家开始学习前一定要查看成绩组成以及平时分攻略！！！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在学习过程中，学生可点击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【学习】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模块中的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【成绩】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入口，可查看该门课的当前成绩、学习时间、考试时间和成绩规则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课程总成绩由平时成绩（完成所有视频，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20%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）+期末考试成绩（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80%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）组成，各部分成绩比例组成以学校规定为准。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成绩分析】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中的分数仅作为学习过程中的参考，智慧树最终成绩以成绩发布后的为准。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如果觉得有问题，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可先自行刷新一下再查看。</a:t>
            </a:r>
            <a:endParaRPr lang="en-US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 descr="C:\Users\13642\Desktop\微信图片_20210309090300.png微信图片_2021030909030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90585" y="1898962"/>
            <a:ext cx="2043430" cy="3632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4633948" y="1882451"/>
            <a:ext cx="2043430" cy="3632201"/>
            <a:chOff x="1090" y="2178"/>
            <a:chExt cx="3218" cy="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图片 9" descr="微信图片_202103052203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0" y="2178"/>
              <a:ext cx="3218" cy="5840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</p:pic>
        <p:sp>
          <p:nvSpPr>
            <p:cNvPr id="11" name="矩形 10"/>
            <p:cNvSpPr/>
            <p:nvPr/>
          </p:nvSpPr>
          <p:spPr>
            <a:xfrm>
              <a:off x="3508" y="2483"/>
              <a:ext cx="667" cy="323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80" y="1882140"/>
            <a:ext cx="2001520" cy="373443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</a:p>
        </p:txBody>
      </p:sp>
      <p:sp>
        <p:nvSpPr>
          <p:cNvPr id="6" name="矩形 5"/>
          <p:cNvSpPr/>
          <p:nvPr/>
        </p:nvSpPr>
        <p:spPr>
          <a:xfrm>
            <a:off x="5273353" y="1305975"/>
            <a:ext cx="6096000" cy="41802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266700"/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作业考试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模块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点击课程卡片的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【作业考试】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入口，进入作业考试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【未上交】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列表；【未上交】列表中包含课程所有章测试和课程考试；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每章内容结束后都有章测试，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课程学习时间截止后，章测试将无法再提交，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请注意完成章测试的截止时间。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有相应的开放及截止时间，考试开放之时，除了考试，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其他任何学习相关的内容均不计分。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考试注意事项：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考试只有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机会，不要抱着“看一看”的心理去打开考试，试卷打开后，即使关闭网页或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仍会继续倒计时，一旦考试时限到了，试卷将会被系统自动提交。</a:t>
            </a: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补考注意事项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没有补考。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840" y="1319530"/>
            <a:ext cx="2275840" cy="44570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290" y="1319530"/>
            <a:ext cx="2114550" cy="4257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</a:p>
        </p:txBody>
      </p:sp>
      <p:sp>
        <p:nvSpPr>
          <p:cNvPr id="6" name="矩形 5"/>
          <p:cNvSpPr/>
          <p:nvPr/>
        </p:nvSpPr>
        <p:spPr>
          <a:xfrm>
            <a:off x="4737100" y="1736725"/>
            <a:ext cx="6374130" cy="3928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66700">
              <a:lnSpc>
                <a:spcPct val="15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已上交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【已上交】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列表，即可查看已提交的章测试或考试相应分数。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章测试在学生完成后立即显示分数；（除有主观题需批阅外）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在学习周期内，若对章测试分数不满意，可申请重做。每章的重做机会各有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，以最后一次做题的分数为准。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章测试允许查看自己答题对错情况。</a:t>
            </a: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、考试：原则上平台只有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考试机会，不予申请重做。请务必做好充分准备后再开始考试。</a:t>
            </a:r>
          </a:p>
        </p:txBody>
      </p:sp>
      <p:pic>
        <p:nvPicPr>
          <p:cNvPr id="8" name="图片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8"/>
          <a:stretch>
            <a:fillRect/>
          </a:stretch>
        </p:blipFill>
        <p:spPr>
          <a:xfrm>
            <a:off x="1737995" y="1568354"/>
            <a:ext cx="2364871" cy="4274916"/>
          </a:xfrm>
          <a:prstGeom prst="rect">
            <a:avLst/>
          </a:prstGeom>
          <a:noFill/>
          <a:ln w="12700" cmpd="sng">
            <a:solidFill>
              <a:schemeClr val="accent6">
                <a:lumMod val="20000"/>
                <a:lumOff val="8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</a:p>
        </p:txBody>
      </p:sp>
      <p:sp>
        <p:nvSpPr>
          <p:cNvPr id="8" name="矩形 7"/>
          <p:cNvSpPr/>
          <p:nvPr/>
        </p:nvSpPr>
        <p:spPr>
          <a:xfrm>
            <a:off x="766388" y="1386664"/>
            <a:ext cx="10308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登录网址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www.zhihuishu.com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，按照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方法注册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登录即可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建议使用谷歌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火狐浏览器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630" y="2204720"/>
            <a:ext cx="3507105" cy="35598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65" y="2174240"/>
            <a:ext cx="7518400" cy="357441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</a:p>
        </p:txBody>
      </p:sp>
      <p:sp>
        <p:nvSpPr>
          <p:cNvPr id="8" name="矩形 7"/>
          <p:cNvSpPr/>
          <p:nvPr/>
        </p:nvSpPr>
        <p:spPr>
          <a:xfrm>
            <a:off x="1340657" y="1295252"/>
            <a:ext cx="8653140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登录后会弹出所导入课程的选课列表，学生点击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【确认课程】</a:t>
            </a: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即完成了登录。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【重要提示：正确的课程角标：【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共享课</a:t>
            </a: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】】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99B964D-A281-439B-BA9C-1CB0F8856A8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228" y="2290858"/>
            <a:ext cx="8597997" cy="3922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8789763" y="2994458"/>
            <a:ext cx="2826693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课程卡片中的见面课、作业考试、成绩分析等功能，操作与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端类似，在此不再赘述。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44525" y="1991995"/>
            <a:ext cx="8145145" cy="357949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0769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153431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最后总结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4180" y="1169035"/>
            <a:ext cx="11343640" cy="461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、本课程于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周开课（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点开始），第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周（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2027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点）截止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学习前的第一件事，请查看电脑端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模块中的内容及规则。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单日视频教程学习时长少于25分钟的不记规律学习天数（建议学习时长25-30分钟为宜）；学习时长仅为观看教程视频产生的时长，不包括观看见面课及完成章测试的时长；学习时长及规律天数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次日上午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更新；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如需详细了解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问答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互动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的攻略建议，请前往知到APP或官网学习课程栏目中，点击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期末考试时间：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16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周周末（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2027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日早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-3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日晚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点）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。期末考试一旦开始，暨在线学习结束，观看视频、完成章测试作业均不再计分；试卷一旦打开，就开始倒计时（时长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90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分钟），时间一到系统会自动提交，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考试机会只有一次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，务必在做好充分准备后再进行考试，不要抱着试一下的心态去点开试卷，以免造成考试被动提交的情况。中途因故无法考试的，只要仍在考试时限（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天期限内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）内，可以再次进入考试作答。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总成绩发布后，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若学生总成绩小于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分，该课不设补考，只能下个学期重修。</a:t>
            </a: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4284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35254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问题解决 方便快捷</a:t>
            </a:r>
          </a:p>
        </p:txBody>
      </p:sp>
      <p:sp>
        <p:nvSpPr>
          <p:cNvPr id="2" name="文本框 11"/>
          <p:cNvSpPr txBox="1"/>
          <p:nvPr>
            <p:custDataLst>
              <p:tags r:id="rId1"/>
            </p:custDataLst>
          </p:nvPr>
        </p:nvSpPr>
        <p:spPr>
          <a:xfrm>
            <a:off x="580390" y="1671955"/>
            <a:ext cx="5798185" cy="107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有任何疑问可咨询智慧树平台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在线客服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端均可）。平台使用操作说明请点击图中所示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帮助中心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。查看学生/教师操作说明。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05" y="3954780"/>
            <a:ext cx="1780540" cy="178054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7380966" y="1603892"/>
            <a:ext cx="2629265" cy="224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更可打开微信小程序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“智慧树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教学帮”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，使用学习自助查询，常见问题自己即可快速解决；也可通过微信客服咨询。</a:t>
            </a:r>
            <a:endParaRPr lang="zh-CN" altLang="en-US" dirty="0"/>
          </a:p>
        </p:txBody>
      </p:sp>
      <p:cxnSp>
        <p:nvCxnSpPr>
          <p:cNvPr id="15" name="Straight Connector 54"/>
          <p:cNvCxnSpPr/>
          <p:nvPr>
            <p:custDataLst>
              <p:tags r:id="rId4"/>
            </p:custDataLst>
          </p:nvPr>
        </p:nvCxnSpPr>
        <p:spPr>
          <a:xfrm flipV="1">
            <a:off x="7304714" y="1745463"/>
            <a:ext cx="0" cy="4331123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925685" y="1818640"/>
            <a:ext cx="2218055" cy="40189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6525" y="2994660"/>
            <a:ext cx="2748280" cy="2008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6525" y="5014595"/>
            <a:ext cx="2748280" cy="5143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97225" y="2891155"/>
            <a:ext cx="1953895" cy="33464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51120" y="2891155"/>
            <a:ext cx="1812925" cy="3346450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3eb56d6-3c4e-4b4f-8d8b-2b8b9b1332e1"/>
  <p:tag name="COMMONDATA" val="eyJoZGlkIjoiZDY4ZWI1NWMwM2UzOWExMmM1NzNiOGQ4NjAxM2Q1Ym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1489</Words>
  <Application>Microsoft Office PowerPoint</Application>
  <PresentationFormat>宽屏</PresentationFormat>
  <Paragraphs>59</Paragraphs>
  <Slides>17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仿宋</vt:lpstr>
      <vt:lpstr>微软雅黑</vt:lpstr>
      <vt:lpstr>印品黑体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ESF009</dc:creator>
  <cp:lastModifiedBy>meihong li</cp:lastModifiedBy>
  <cp:revision>475</cp:revision>
  <dcterms:created xsi:type="dcterms:W3CDTF">2022-01-17T01:35:00Z</dcterms:created>
  <dcterms:modified xsi:type="dcterms:W3CDTF">2026-11-02T10:43:15Z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409A5E66F95C46FFA133214C7159B4D0_13</vt:lpwstr>
  </property>
</Properties>
</file>